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7" r:id="rId3"/>
    <p:sldId id="25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56" r:id="rId12"/>
    <p:sldId id="262" r:id="rId13"/>
    <p:sldId id="258" r:id="rId14"/>
    <p:sldId id="259" r:id="rId15"/>
    <p:sldId id="263" r:id="rId16"/>
    <p:sldId id="260" r:id="rId17"/>
    <p:sldId id="261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0" d="100"/>
          <a:sy n="40" d="100"/>
        </p:scale>
        <p:origin x="43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13" y="500043"/>
            <a:ext cx="10420387" cy="310040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Технология и разработка инструментария оценивания речевых компетенций у обучающихся с тяжелыми нарушениями речи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996267"/>
            <a:ext cx="10382289" cy="2480733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МБОУ «С(К)ОШ № 11 г. Челябинска»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Учитель-логопед </a:t>
            </a:r>
            <a:r>
              <a:rPr lang="ru-RU" sz="2800" dirty="0" smtClean="0">
                <a:solidFill>
                  <a:schemeClr val="tx1"/>
                </a:solidFill>
              </a:rPr>
              <a:t>высшей квалификационной категории</a:t>
            </a:r>
            <a:r>
              <a:rPr lang="ru-RU" sz="2800" dirty="0" smtClean="0"/>
              <a:t>: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Нургалеева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Вера Сергеевна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8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33" y="0"/>
            <a:ext cx="11057467" cy="668867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Связная  речь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Пересказ текста « Рыцари»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Изложение текста по опорным вопросам и словам.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067" y="609600"/>
            <a:ext cx="11954935" cy="5300133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Критерий смысловой целостности:</a:t>
            </a:r>
          </a:p>
          <a:p>
            <a:pPr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 балл– рассказ соответствует ситуации, имеет смысловые звенья расположенные  в правильной последовательности;</a:t>
            </a:r>
          </a:p>
          <a:p>
            <a:pPr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0,5 балла – незначительное искажение ситуации, неправильное воспроизведение причинно-следственных связей или отсутствие связующих звеньев;</a:t>
            </a:r>
          </a:p>
          <a:p>
            <a:pPr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0,25 балла – выпадение смысловых звеньев, существенное искажение смысла или рассказ не завершен;</a:t>
            </a:r>
          </a:p>
          <a:p>
            <a:pPr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0 баллов – отсутствует описание ситуации.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Критерий лексико-грамматического высказывания:</a:t>
            </a:r>
          </a:p>
          <a:p>
            <a:pPr>
              <a:buNone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1 балл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– грамматически правильный рассказ с адекватным использованием лексических средств;</a:t>
            </a:r>
          </a:p>
          <a:p>
            <a:pPr>
              <a:buNone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0,5 балла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– без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аграмматизмов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но наблюдается стереотипность грамматического оформления, единичные случаи поиска слов или неточное словоупотребление;</a:t>
            </a:r>
          </a:p>
          <a:p>
            <a:pPr>
              <a:buNone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0,25 балла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– аграмматизмы, далекие смысловые замены, неадекватное использование лексических средств;</a:t>
            </a:r>
          </a:p>
          <a:p>
            <a:pPr>
              <a:buNone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0 баллов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– рассказ не оформлен.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Критерий развернутости  высказывания</a:t>
            </a:r>
          </a:p>
          <a:p>
            <a:pPr>
              <a:buNone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1 балл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– составляет не менее 3 развернутых предложений по каждой картинке, подробно описывает ситуацию;</a:t>
            </a:r>
          </a:p>
          <a:p>
            <a:pPr>
              <a:buNone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0,5 балла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– составляет 2-3 предложения, ситуация понятна, преобладают простые малораспространенные предложения;</a:t>
            </a:r>
          </a:p>
          <a:p>
            <a:pPr>
              <a:buNone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0,25 балла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– ограничивается 1-2 простыми предложениями по картинке;</a:t>
            </a:r>
          </a:p>
          <a:p>
            <a:pPr>
              <a:buNone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0 баллов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– ограничивается называнием предметов на картинке, не выполняет задание.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E02F2-A36C-4528-85D2-2B477DDCD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Технология логопедических занятий в 5-10 классах</a:t>
            </a:r>
            <a:endParaRPr lang="ru-RU" sz="16600" dirty="0"/>
          </a:p>
        </p:txBody>
      </p:sp>
      <p:pic>
        <p:nvPicPr>
          <p:cNvPr id="5122" name="Picture 2" descr="C:\Users\user\Desktop\IMG_20241202_145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398" y="779747"/>
            <a:ext cx="1477819" cy="2702362"/>
          </a:xfrm>
          <a:prstGeom prst="rect">
            <a:avLst/>
          </a:prstGeom>
          <a:noFill/>
        </p:spPr>
      </p:pic>
      <p:pic>
        <p:nvPicPr>
          <p:cNvPr id="5123" name="Picture 3" descr="C:\Users\user\Desktop\Screenshot_2024-12-02-15-01-20-80_99c04817c0de5652397fc8b56c3b38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8500" y="3556000"/>
            <a:ext cx="1565908" cy="2410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1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reenshot_2024-12-02-15-01-20-80_99c04817c0de5652397fc8b56c3b38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28791" y="214184"/>
            <a:ext cx="5009958" cy="578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7D6D1-14FB-4556-886A-EA3CEA9A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58775-6198-4CDE-BC92-EF3AD3F9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2015732"/>
            <a:ext cx="11316748" cy="397400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оформлять свои мысли в устный текст точно, компактно, без искажений (в диалоге и монологе);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слушать, вникать в суть услышанного, уметь поставить вопрос к услышанному;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изучать литературу (уметь читать с пониманием);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составлять вторичные тексты (изложение, конспект, тезисы, реферат, доклад), а также самостоятельное письменное связное высказывание (сочинение, личное и деловое письмо, резюме, автобиографию).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4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1229B-A8FF-4F6F-B211-54003160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коммуникативные функции: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08715-BDCB-40F0-A9C9-E7A2DB38F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1" y="1853754"/>
            <a:ext cx="11677474" cy="409404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контактные (обращение и приветствие; прощание; знакомство; поздравления и пожелания; выражение благодарности; извинение),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информационно-коммуникативные (сообщение-сообщение; сообщение-запрос; запрос-сообщение; запрос-запрос),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регуляционно-коммуникативные (просьба, приглашение; совет, рекомендация; предостережение; запрет; требование),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эмоционально-коммуникативные (радость; огорчение; возмущение, удивление, сомнение).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95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0241202_1454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7382" y="124897"/>
            <a:ext cx="4525818" cy="585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06689-2B3C-4C8A-BD2C-D9575CE8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Направления работы: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FDE18-BA48-49F9-99C5-9FCB9FFA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59" y="1853754"/>
            <a:ext cx="11677474" cy="4127596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201295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развитие связной речи: диалог, виды диалога, способы передачи диалогической речи в изложении и сочинении;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201295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развитие коммуникативных навыков: правила спора;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201295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совершенствование контактной коммуникативной функции речи: правила речевого этикета (обращение и приветствие; прощание; знакомство; поздравления и пожелания; выражение благодарности; извинение);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201295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активизация знаний о видах изложений (краткое, подробное), уточнение алгоритма работы над изложением;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201295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активизация знаний о приемах сжатия текста (исключение, обобщение, упрощение);</a:t>
            </a:r>
          </a:p>
        </p:txBody>
      </p:sp>
    </p:spTree>
    <p:extLst>
      <p:ext uri="{BB962C8B-B14F-4D97-AF65-F5344CB8AC3E}">
        <p14:creationId xmlns:p14="http://schemas.microsoft.com/office/powerpoint/2010/main" val="27757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8385-882C-4E7D-82D1-F74AF193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  <a:latin typeface="+mn-lt"/>
                <a:ea typeface="Calibri" panose="020F0502020204030204" pitchFamily="34" charset="0"/>
              </a:rPr>
              <a:t>Направления работы: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3F335-47E3-43CF-93EC-D33653B6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" y="1929468"/>
            <a:ext cx="11392250" cy="3984771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201295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развитие грамматического строя речи: сокращение сложноподчиненных предложений;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201295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определение вида реферата, сравнение особенностей информативного и аналитического реферата;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201295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практическое упражнение в сжатии текста;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201295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развитие информационно-коммуникативной функции речи: конспектирование предложенного текста, создание тезисов научной статьи;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201295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самостоятельное связное высказывание, диалогическая речь.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4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20241202_1454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8945" y="732115"/>
            <a:ext cx="6582831" cy="473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853" y="289161"/>
            <a:ext cx="10863532" cy="179843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/>
              <a:t>Для чего?</a:t>
            </a:r>
            <a:br>
              <a:rPr lang="ru-RU" sz="5400" b="1" dirty="0" smtClean="0"/>
            </a:b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4" y="741872"/>
            <a:ext cx="10728968" cy="5294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000" dirty="0" smtClean="0"/>
              <a:t>Разработанные контрольно-измерительные </a:t>
            </a:r>
          </a:p>
          <a:p>
            <a:pPr marL="0" indent="0">
              <a:buNone/>
            </a:pPr>
            <a:r>
              <a:rPr lang="ru-RU" sz="3000" dirty="0" smtClean="0"/>
              <a:t>Материалы речевых компетенций позволят </a:t>
            </a:r>
          </a:p>
          <a:p>
            <a:pPr marL="0" indent="0">
              <a:buNone/>
            </a:pPr>
            <a:r>
              <a:rPr lang="ru-RU" sz="3000" dirty="0" smtClean="0"/>
              <a:t>учителям-логопедам отслеживать результаты усвоения материала, помогут выделить индивидуальную динамику качества устранения недостатков в устной и письменной речи обучающихся с тяжелыми нарушениями</a:t>
            </a:r>
            <a:endParaRPr lang="ru-RU" sz="3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712" y="-1"/>
            <a:ext cx="3187414" cy="204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43" y="1487479"/>
            <a:ext cx="1966369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166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57FBF-C2FF-436B-8E74-050586DA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7A603-30FD-4876-8D0B-34616FF90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2015732"/>
            <a:ext cx="11224469" cy="3806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Развитие коммуникативной (речевой) компетенции учащихся (овладение устной и письменной формами речи и умением применять их в различных жизненных ситуациях) для успешного освоения основной образовательной программы на основе компенсации первичных нарушений и пропедевтики производных отклонений в развитии.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392" y="1"/>
            <a:ext cx="9409045" cy="16927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оценивания  бальная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2276872"/>
            <a:ext cx="8064896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балл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нет ошибок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0,5 балла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допущена одна ошибка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0,25 балла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две и более ошибки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 баллов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не может ответить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74" y="2700866"/>
            <a:ext cx="2683491" cy="326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8592278" y="1340768"/>
            <a:ext cx="3119669" cy="1296144"/>
          </a:xfrm>
          <a:prstGeom prst="wedgeEllipseCallout">
            <a:avLst>
              <a:gd name="adj1" fmla="val 28029"/>
              <a:gd name="adj2" fmla="val 79698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Успехов в учёбе!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60460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510" y="332656"/>
            <a:ext cx="7680853" cy="194421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</a:t>
            </a:r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контрольно-измертьльного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материала оценивания коммуникативно-речевых компетенций.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5520" y="2924944"/>
            <a:ext cx="8160907" cy="25202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599723" y="2348880"/>
            <a:ext cx="374441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871531" y="3717032"/>
            <a:ext cx="76808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Обследование коммуникативной (речевой) компетенции учащихся (овладение устной и письменной формами речи и умением применять их в различных жизненных ситуациях)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304" y="1844824"/>
            <a:ext cx="238569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696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0"/>
            <a:ext cx="10959008" cy="15567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dirty="0" smtClean="0"/>
              <a:t>Что представляет собой КИМ</a:t>
            </a:r>
            <a:br>
              <a:rPr lang="ru-RU" dirty="0" smtClean="0"/>
            </a:b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761543"/>
              </p:ext>
            </p:extLst>
          </p:nvPr>
        </p:nvGraphicFramePr>
        <p:xfrm>
          <a:off x="0" y="914400"/>
          <a:ext cx="12048662" cy="57061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1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999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Звукопроизношение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Просодическая сторона речи.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Обследование уровня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языковой и метаязыковой способностей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Обследование чтения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255"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балл – безукоризненное произношение звука;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 балла — изолировано звук произносится верно, но иногда подвергается заменам или искажениям в самостоятельной речи, т.е. недостаточно;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 балла – изолированно звук произносится верно, но в слогах и словах подвергается заменам или искажениям;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баллов - звук искажается, заменяется или отсутствует в любом положении.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endParaRPr kumimoji="0" lang="ru-RU" sz="14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Темп:</a:t>
                      </a:r>
                      <a:endParaRPr kumimoji="0" lang="ru-RU" sz="14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40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Голос:</a:t>
                      </a: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140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Разборчивость:</a:t>
                      </a:r>
                      <a:endParaRPr kumimoji="0" lang="ru-RU" sz="14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40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Мелодико-интонационная окраска  речи:</a:t>
                      </a:r>
                      <a:endParaRPr kumimoji="0" lang="ru-RU" sz="14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Дыхание:</a:t>
                      </a: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Функция толкования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</a:t>
                      </a:r>
                      <a:r>
                        <a:rPr kumimoji="0" lang="ru-RU" sz="1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коммуникативно-речевых навыков</a:t>
                      </a:r>
                    </a:p>
                    <a:p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(понимание прочитанного)</a:t>
                      </a:r>
                    </a:p>
                    <a:p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</a:t>
                      </a:r>
                      <a:r>
                        <a:rPr kumimoji="0" lang="ru-RU" sz="1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коммуникативно-речевых навыков</a:t>
                      </a:r>
                    </a:p>
                    <a:p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(изложение прочитанного)</a:t>
                      </a:r>
                    </a:p>
                    <a:p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65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0"/>
            <a:ext cx="10862997" cy="9087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представляет собой КИМ</a:t>
            </a:r>
            <a:br>
              <a:rPr lang="ru-RU" dirty="0" smtClean="0"/>
            </a:b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698930"/>
              </p:ext>
            </p:extLst>
          </p:nvPr>
        </p:nvGraphicFramePr>
        <p:xfrm>
          <a:off x="143933" y="905933"/>
          <a:ext cx="11808717" cy="52563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20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95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графомоторных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навыков 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коммуникативно-речевых навыков</a:t>
                      </a:r>
                    </a:p>
                    <a:p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Связная  речь</a:t>
                      </a:r>
                    </a:p>
                    <a:p>
                      <a:pPr algn="ctr"/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77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Обводка Штриховка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Буквенный конструктор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Реальное трёх мерное пространство трансформировать в двух мерное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схематическое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изображение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Лексико-грамматический строй)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Пересказ текста </a:t>
                      </a:r>
                    </a:p>
                    <a:p>
                      <a:pPr lvl="0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Изложение текста по опорным вопросам </a:t>
                      </a:r>
                    </a:p>
                    <a:p>
                      <a:pPr lvl="0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словам.</a:t>
                      </a:r>
                    </a:p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25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67" y="0"/>
            <a:ext cx="10733121" cy="1058333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Диагностика сформированности коммуникативно-речевых навыков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(изложение прочитанного)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Перечитай текст, подготовься к пересказу. Запиши на бланке № 2 свой заголовок и план текста (задания 1.5,  1.7). Сдай бланк № 1 учителю. На бланке № 2 напиши подробный пересказ текста, соблюдая деление на абзацы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334" y="660400"/>
            <a:ext cx="11294534" cy="54271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Критерий смысловой целостности: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балл– рассказ соответствует ситуации, имеет смысловые звенья расположенные  в правильной последовательности;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0,5 балла – незначительное искажение ситуации, неправильное воспроизведение причинно-следственных связей или отсутствие связующих звеньев;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0,25 балла – выпадение смысловых звеньев, существенное искажение смысла или рассказ не завершен;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 баллов – отсутствует описание ситуации.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Критерий лексико-грамматического высказывания: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1 балл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грамматически правильный рассказ с адекватным использованием лексических средств;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0,5 балла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без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аграмматизмов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но наблюдается стереотипность грамматического оформления, единичные случаи поиска слов или неточное словоупотребление;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0,25 балла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аграмматизмы, далекие смысловые замены, неадекватное использование лексических средств;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0 баллов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рассказ не оформлен.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Критерий развернутости  высказывания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1 балл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составляет не менее 3 развернутых предложений по каждой картинке, подробно описывает ситуацию;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0,5 балла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составляет 2-3 предложения, ситуация понятна, преобладают простые малораспространенные предложения;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0,25 балла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ограничивается 1-2 простыми предложениями по картинке;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0 баллов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ограничивается называнием предметов на картинке, не выполняет задание.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Критерий самостоятельности выполнения задания: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1 балл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полностью самостоятельная работа;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0,5 балла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картинки разложены со стимулирующей помощью, рассказ – самостоятельно;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0,25 баллов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работа по наводящим вопросам;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0 баллов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невыполнение даже при наличии помощи.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Диагностика графомоторных навыков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Проба №1 Обводка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Проба №2  Штриховка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Проба №3  Буквенный конструктор.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116</TotalTime>
  <Words>781</Words>
  <Application>Microsoft Office PowerPoint</Application>
  <PresentationFormat>Широкоэкранный</PresentationFormat>
  <Paragraphs>126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Gill Sans MT</vt:lpstr>
      <vt:lpstr>Symbol</vt:lpstr>
      <vt:lpstr>Times New Roman</vt:lpstr>
      <vt:lpstr>Wingdings</vt:lpstr>
      <vt:lpstr>Галерея</vt:lpstr>
      <vt:lpstr>Технология и разработка инструментария оценивания речевых компетенций у обучающихся с тяжелыми нарушениями речи</vt:lpstr>
      <vt:lpstr>Для чего? </vt:lpstr>
      <vt:lpstr>Цель:</vt:lpstr>
      <vt:lpstr>Презентация PowerPoint</vt:lpstr>
      <vt:lpstr>Презентация PowerPoint</vt:lpstr>
      <vt:lpstr> Что представляет собой КИМ </vt:lpstr>
      <vt:lpstr> Что представляет собой КИМ </vt:lpstr>
      <vt:lpstr>Диагностика сформированности коммуникативно-речевых навыков (изложение прочитанного) Инструкция: Перечитай текст, подготовься к пересказу. Запиши на бланке № 2 свой заголовок и план текста (задания 1.5,  1.7). Сдай бланк № 1 учителю. На бланке № 2 напиши подробный пересказ текста, соблюдая деление на абзацы </vt:lpstr>
      <vt:lpstr> Диагностика графомоторных навыков </vt:lpstr>
      <vt:lpstr>Связная  речь Пересказ текста « Рыцари»  Изложение текста по опорным вопросам и словам.  </vt:lpstr>
      <vt:lpstr>Технология логопедических занятий в 5-10 классах</vt:lpstr>
      <vt:lpstr>Презентация PowerPoint</vt:lpstr>
      <vt:lpstr>Задачи:</vt:lpstr>
      <vt:lpstr>коммуникативные функции:</vt:lpstr>
      <vt:lpstr>Презентация PowerPoint</vt:lpstr>
      <vt:lpstr>Направления работы:</vt:lpstr>
      <vt:lpstr>Направления работы: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логопедических занятий в 5-10 классах</dc:title>
  <dc:creator>user</dc:creator>
  <cp:lastModifiedBy>User</cp:lastModifiedBy>
  <cp:revision>10</cp:revision>
  <dcterms:created xsi:type="dcterms:W3CDTF">2024-12-02T06:56:47Z</dcterms:created>
  <dcterms:modified xsi:type="dcterms:W3CDTF">2025-02-20T09:43:55Z</dcterms:modified>
</cp:coreProperties>
</file>